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09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74" r:id="rId17"/>
    <p:sldId id="313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5" r:id="rId33"/>
    <p:sldId id="296" r:id="rId34"/>
    <p:sldId id="297" r:id="rId35"/>
    <p:sldId id="308" r:id="rId36"/>
    <p:sldId id="319" r:id="rId3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0" autoAdjust="0"/>
    <p:restoredTop sz="94653"/>
  </p:normalViewPr>
  <p:slideViewPr>
    <p:cSldViewPr snapToGrid="0" snapToObjects="1">
      <p:cViewPr varScale="1">
        <p:scale>
          <a:sx n="124" d="100"/>
          <a:sy n="124" d="100"/>
        </p:scale>
        <p:origin x="19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/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articleshub360.com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ja-JP" altLang="en-US" sz="1800" dirty="0"/>
              <a:t>数值稳定性，激活函数</a:t>
            </a:r>
            <a:r>
              <a:rPr lang="zh-CN" altLang="en-US" sz="1800" dirty="0"/>
              <a:t> </a:t>
            </a:r>
            <a:r>
              <a:rPr lang="ja-JP" altLang="en-US" sz="1800" dirty="0"/>
              <a:t>和</a:t>
            </a:r>
            <a:r>
              <a:rPr lang="zh-CN" altLang="en-US" sz="1800" dirty="0"/>
              <a:t> </a:t>
            </a:r>
            <a:r>
              <a:rPr lang="ja-JP" altLang="en-US" sz="1800" dirty="0"/>
              <a:t>硬件</a:t>
            </a:r>
          </a:p>
        </p:txBody>
      </p:sp>
    </p:spTree>
    <p:extLst>
      <p:ext uri="{BB962C8B-B14F-4D97-AF65-F5344CB8AC3E}">
        <p14:creationId xmlns:p14="http://schemas.microsoft.com/office/powerpoint/2010/main" val="6134683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Use sigmoid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使用</a:t>
                </a:r>
                <a:r>
                  <a:rPr lang="en-US" dirty="0"/>
                  <a:t>sigmoid</a:t>
                </a:r>
                <a:r>
                  <a:rPr lang="ja-JP" altLang="en-US"/>
                  <a:t>作为激活函数</a:t>
                </a:r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是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个较小值的乘积</a:t>
                </a:r>
                <a:endParaRPr dirty="0"/>
              </a:p>
            </p:txBody>
          </p:sp>
        </mc:Choice>
        <mc:Fallback xmlns="">
          <p:sp>
            <p:nvSpPr>
              <p:cNvPr id="201" name="Use sigmoid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Equation"/>
              <p:cNvSpPr txBox="1"/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blipFill>
                <a:blip r:embed="rId3"/>
                <a:stretch>
                  <a:fillRect l="-3731" r="-10448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blipFill>
                <a:blip r:embed="rId4"/>
                <a:stretch>
                  <a:fillRect l="-2632" r="-24211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Equation"/>
              <p:cNvSpPr txBox="1"/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例如</m:t>
                      </m:r>
                      <m: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blipFill>
                <a:blip r:embed="rId5"/>
                <a:stretch>
                  <a:fillRect l="-2597" t="-7143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Equation"/>
          <p:cNvSpPr txBox="1"/>
          <p:nvPr/>
        </p:nvSpPr>
        <p:spPr>
          <a:xfrm>
            <a:off x="4782771" y="3522776"/>
            <a:ext cx="65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梯度消失的问题</a:t>
            </a:r>
            <a:endParaRPr dirty="0"/>
          </a:p>
        </p:txBody>
      </p:sp>
      <p:sp>
        <p:nvSpPr>
          <p:cNvPr id="208" name="Gradients with value 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梯度值趋近为</a:t>
            </a:r>
            <a:r>
              <a:rPr lang="en-US" altLang="ja-JP" dirty="0"/>
              <a:t>0</a:t>
            </a:r>
            <a:r>
              <a:rPr lang="ja-JP" altLang="en-US"/>
              <a:t>的渐变</a:t>
            </a:r>
          </a:p>
          <a:p>
            <a:pPr lvl="1"/>
            <a:r>
              <a:rPr lang="en-US" altLang="ja-JP" dirty="0"/>
              <a:t>16</a:t>
            </a:r>
            <a:r>
              <a:rPr lang="ja-JP" altLang="en-US"/>
              <a:t>位浮点</a:t>
            </a:r>
            <a:r>
              <a:rPr lang="zh-CN" altLang="en-US" dirty="0"/>
              <a:t>（</a:t>
            </a:r>
            <a:r>
              <a:rPr lang="ja-JP" altLang="en-US"/>
              <a:t>梯度值小于</a:t>
            </a:r>
            <a:r>
              <a:rPr lang="zh-CN" altLang="en-US" dirty="0"/>
              <a:t> </a:t>
            </a:r>
            <a:r>
              <a:rPr lang="en-US" dirty="0"/>
              <a:t>2</a:t>
            </a:r>
            <a:r>
              <a:rPr lang="en-US" baseline="30000" dirty="0"/>
              <a:t>−24</a:t>
            </a:r>
            <a:r>
              <a:rPr lang="en-US" dirty="0"/>
              <a:t> ≈ 5.96 × 10</a:t>
            </a:r>
            <a:r>
              <a:rPr lang="en-US" baseline="30000" dirty="0"/>
              <a:t>−8 </a:t>
            </a:r>
            <a:r>
              <a:rPr lang="ja-JP" altLang="en-US"/>
              <a:t>即为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训练没有进展</a:t>
            </a:r>
          </a:p>
          <a:p>
            <a:pPr lvl="1"/>
            <a:r>
              <a:rPr lang="ja-JP" altLang="en-US"/>
              <a:t>无论如何选择学习率</a:t>
            </a:r>
            <a:r>
              <a:rPr lang="zh-CN" altLang="en-US" dirty="0"/>
              <a:t>（</a:t>
            </a:r>
            <a:r>
              <a:rPr lang="en-US" altLang="zh-CN" dirty="0"/>
              <a:t>LR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底层训练基本无效</a:t>
            </a:r>
          </a:p>
          <a:p>
            <a:pPr lvl="1"/>
            <a:r>
              <a:rPr lang="ja-JP" altLang="en-US"/>
              <a:t>只有顶层训练有效</a:t>
            </a:r>
          </a:p>
          <a:p>
            <a:pPr lvl="1"/>
            <a:r>
              <a:rPr lang="ja-JP" altLang="en-US"/>
              <a:t>使网络更深可能并没有更好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tabilize Training"/>
          <p:cNvSpPr txBox="1">
            <a:spLocks noGrp="1"/>
          </p:cNvSpPr>
          <p:nvPr>
            <p:ph type="title"/>
          </p:nvPr>
        </p:nvSpPr>
        <p:spPr>
          <a:xfrm>
            <a:off x="396392" y="1969202"/>
            <a:ext cx="3216237" cy="156880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79" y="1610605"/>
            <a:ext cx="3048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abilize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sp>
        <p:nvSpPr>
          <p:cNvPr id="214" name="Goal: make sure gradient values are in a proper ran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目标：确保渐变值在适当的范围内</a:t>
            </a:r>
          </a:p>
          <a:p>
            <a:pPr lvl="1"/>
            <a:r>
              <a:rPr lang="ja-JP" altLang="en-US"/>
              <a:t>例如 在</a:t>
            </a:r>
            <a:r>
              <a:rPr lang="en-US" altLang="ja-JP" dirty="0"/>
              <a:t> [1</a:t>
            </a:r>
            <a:r>
              <a:rPr lang="en-US" dirty="0"/>
              <a:t>e-6,1e3]</a:t>
            </a:r>
            <a:r>
              <a:rPr lang="zh-CN" altLang="en-US" dirty="0"/>
              <a:t> </a:t>
            </a:r>
            <a:r>
              <a:rPr lang="ja-JP" altLang="en-US"/>
              <a:t>之间</a:t>
            </a:r>
            <a:endParaRPr lang="en-US" dirty="0"/>
          </a:p>
          <a:p>
            <a:r>
              <a:rPr lang="en-US" dirty="0"/>
              <a:t> </a:t>
            </a:r>
            <a:r>
              <a:rPr lang="ja-JP" altLang="en-US"/>
              <a:t>改变神经网络框架结构</a:t>
            </a:r>
            <a:r>
              <a:rPr lang="zh-CN" altLang="en-US" dirty="0"/>
              <a:t>（</a:t>
            </a:r>
            <a:r>
              <a:rPr lang="ja-JP" altLang="en-US"/>
              <a:t>乘法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加</a:t>
            </a:r>
            <a:r>
              <a:rPr lang="zh-CN" altLang="en-US" dirty="0"/>
              <a:t>）</a:t>
            </a:r>
            <a:endParaRPr lang="ja-JP" altLang="en-US"/>
          </a:p>
          <a:p>
            <a:pPr lvl="1"/>
            <a:r>
              <a:rPr lang="en-US" dirty="0" err="1"/>
              <a:t>ResNet，LSTM</a:t>
            </a:r>
            <a:endParaRPr lang="en-US" dirty="0"/>
          </a:p>
          <a:p>
            <a:r>
              <a:rPr lang="ja-JP" altLang="en-US"/>
              <a:t>归一化</a:t>
            </a:r>
          </a:p>
          <a:p>
            <a:pPr lvl="1"/>
            <a:r>
              <a:rPr lang="ja-JP" altLang="en-US"/>
              <a:t>批量归一化，渐变修剪</a:t>
            </a:r>
          </a:p>
          <a:p>
            <a:r>
              <a:rPr lang="ja-JP" altLang="en-US"/>
              <a:t>适当的权重初始化和激活函数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1067908"/>
            <a:ext cx="3580036" cy="306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eight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权重初始化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Initialize weights with random values in a proper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14162" indent="-214162" defTabSz="406908">
                  <a:defRPr sz="2136"/>
                </a:pPr>
                <a:r>
                  <a:rPr lang="ja-JP" altLang="en-US"/>
                  <a:t>使用适当范围内的随机值初始化权重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训练的开始容易受到数值不稳定性的影响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远离最优点的表面可能很复杂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接近最优点的表面可能更平坦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根据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初始化的小网络很有效，但不保证对深度神经网络也有效</a:t>
                </a:r>
                <a:endParaRPr dirty="0"/>
              </a:p>
            </p:txBody>
          </p:sp>
        </mc:Choice>
        <mc:Fallback xmlns="">
          <p:sp>
            <p:nvSpPr>
              <p:cNvPr id="218" name="Initialize weights with random values in a proper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  <a:blipFill>
                <a:blip r:embed="rId3"/>
                <a:stretch>
                  <a:fillRect l="-2083" t="-712" r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Equation"/>
          <p:cNvSpPr txBox="1"/>
          <p:nvPr/>
        </p:nvSpPr>
        <p:spPr>
          <a:xfrm>
            <a:off x="3504288" y="3587646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20" name="near optimal"/>
          <p:cNvSpPr/>
          <p:nvPr/>
        </p:nvSpPr>
        <p:spPr>
          <a:xfrm>
            <a:off x="6388129" y="3430859"/>
            <a:ext cx="1571648" cy="70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65" y="0"/>
                </a:moveTo>
                <a:lnTo>
                  <a:pt x="4212" y="5234"/>
                </a:lnTo>
                <a:lnTo>
                  <a:pt x="1080" y="5234"/>
                </a:lnTo>
                <a:cubicBezTo>
                  <a:pt x="484" y="5234"/>
                  <a:pt x="0" y="5828"/>
                  <a:pt x="0" y="6561"/>
                </a:cubicBezTo>
                <a:lnTo>
                  <a:pt x="0" y="20273"/>
                </a:lnTo>
                <a:cubicBezTo>
                  <a:pt x="0" y="21006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1006"/>
                  <a:pt x="21600" y="20273"/>
                </a:cubicBezTo>
                <a:lnTo>
                  <a:pt x="21600" y="6561"/>
                </a:lnTo>
                <a:cubicBezTo>
                  <a:pt x="21600" y="5828"/>
                  <a:pt x="21116" y="5234"/>
                  <a:pt x="20520" y="5234"/>
                </a:cubicBezTo>
                <a:lnTo>
                  <a:pt x="8525" y="5234"/>
                </a:lnTo>
                <a:lnTo>
                  <a:pt x="636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接近最优点</a:t>
            </a:r>
            <a:endParaRPr dirty="0"/>
          </a:p>
        </p:txBody>
      </p:sp>
      <p:sp>
        <p:nvSpPr>
          <p:cNvPr id="221" name="random beginning"/>
          <p:cNvSpPr/>
          <p:nvPr/>
        </p:nvSpPr>
        <p:spPr>
          <a:xfrm>
            <a:off x="7547548" y="660678"/>
            <a:ext cx="1485985" cy="615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" y="0"/>
                </a:moveTo>
                <a:cubicBezTo>
                  <a:pt x="484" y="0"/>
                  <a:pt x="0" y="587"/>
                  <a:pt x="0" y="1310"/>
                </a:cubicBezTo>
                <a:lnTo>
                  <a:pt x="0" y="14845"/>
                </a:lnTo>
                <a:cubicBezTo>
                  <a:pt x="0" y="15568"/>
                  <a:pt x="484" y="16155"/>
                  <a:pt x="1080" y="16155"/>
                </a:cubicBezTo>
                <a:lnTo>
                  <a:pt x="5879" y="16155"/>
                </a:lnTo>
                <a:lnTo>
                  <a:pt x="8039" y="21600"/>
                </a:lnTo>
                <a:lnTo>
                  <a:pt x="10192" y="16155"/>
                </a:lnTo>
                <a:lnTo>
                  <a:pt x="20520" y="16155"/>
                </a:lnTo>
                <a:cubicBezTo>
                  <a:pt x="21116" y="16155"/>
                  <a:pt x="21600" y="15568"/>
                  <a:pt x="21600" y="14845"/>
                </a:cubicBezTo>
                <a:lnTo>
                  <a:pt x="21600" y="1310"/>
                </a:lnTo>
                <a:cubicBezTo>
                  <a:pt x="21600" y="587"/>
                  <a:pt x="21116" y="0"/>
                  <a:pt x="20520" y="0"/>
                </a:cubicBezTo>
                <a:lnTo>
                  <a:pt x="1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随机起始点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Xavier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Xavier</a:t>
            </a:r>
            <a:r>
              <a:rPr lang="zh-CN" altLang="en-US" dirty="0"/>
              <a:t> </a:t>
            </a:r>
            <a:r>
              <a:rPr lang="ja-JP" altLang="en-US"/>
              <a:t>初始化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Conflict goal to satisfies both               an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满足</a:t>
                </a:r>
                <a:r>
                  <a:rPr lang="zh-CN" altLang="en-US" dirty="0"/>
                  <a:t>                  </a:t>
                </a:r>
                <a:r>
                  <a:rPr lang="ja-JP" altLang="en-US"/>
                  <a:t>和</a:t>
                </a:r>
                <a:r>
                  <a:rPr lang="zh-CN" altLang="en-US" dirty="0"/>
                  <a:t>                </a:t>
                </a:r>
                <a:r>
                  <a:rPr lang="ja-JP" altLang="en-US"/>
                  <a:t>是冲突的</a:t>
                </a:r>
              </a:p>
              <a:p>
                <a:r>
                  <a:rPr lang="en-US" dirty="0"/>
                  <a:t>Xavier</a:t>
                </a:r>
                <a:r>
                  <a:rPr lang="zh-CN" altLang="en-US" dirty="0"/>
                  <a:t> </a:t>
                </a:r>
                <a:r>
                  <a:rPr lang="ja-JP" altLang="en-US"/>
                  <a:t>初始化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r>
                  <a:rPr lang="ja-JP" altLang="en-US"/>
                  <a:t>正态分布</a:t>
                </a:r>
              </a:p>
              <a:p>
                <a:pPr lvl="1"/>
                <a:r>
                  <a:rPr lang="ja-JP" altLang="en-US"/>
                  <a:t>统一分配</a:t>
                </a:r>
              </a:p>
              <a:p>
                <a:pPr lvl="2"/>
                <a:r>
                  <a:rPr lang="zh-CN" altLang="en-US" dirty="0"/>
                  <a:t>          </a:t>
                </a:r>
                <a:r>
                  <a:rPr lang="ja-JP" altLang="en-US"/>
                  <a:t>方差是</a:t>
                </a:r>
              </a:p>
              <a:p>
                <a:r>
                  <a:rPr lang="ja-JP" altLang="en-US"/>
                  <a:t>适应权重形状，特别是在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变化时</a:t>
                </a:r>
                <a:endParaRPr dirty="0"/>
              </a:p>
            </p:txBody>
          </p:sp>
        </mc:Choice>
        <mc:Fallback xmlns="">
          <p:sp>
            <p:nvSpPr>
              <p:cNvPr id="260" name="Conflict goal to satisfies both               an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blipFill>
                <a:blip r:embed="rId3"/>
                <a:stretch>
                  <a:fillRect l="-2247" r="-3371" b="-17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Equation"/>
              <p:cNvSpPr txBox="1"/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blipFill>
                <a:blip r:embed="rId4"/>
                <a:stretch>
                  <a:fillRect l="-4819" r="-3373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blipFill>
                <a:blip r:embed="rId5"/>
                <a:stretch>
                  <a:fillRect l="-3077" r="-3077" b="-684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Equation"/>
              <p:cNvSpPr txBox="1"/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blipFill>
                <a:blip r:embed="rId6"/>
                <a:stretch>
                  <a:fillRect l="-4459" r="-8917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blipFill>
                <a:blip r:embed="rId7"/>
                <a:stretch>
                  <a:fillRect l="-2622" r="-8989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blipFill>
                <a:blip r:embed="rId8"/>
                <a:stretch>
                  <a:fillRect l="-9231" r="-16923" b="-93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blipFill>
                <a:blip r:embed="rId9"/>
                <a:stretch>
                  <a:fillRect l="-39394" t="-205882" r="-57576" b="-35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Equation"/>
          <p:cNvSpPr txBox="1"/>
          <p:nvPr/>
        </p:nvSpPr>
        <p:spPr>
          <a:xfrm>
            <a:off x="6548518" y="331539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Equation"/>
              <p:cNvSpPr txBox="1"/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blipFill>
                <a:blip r:embed="rId10"/>
                <a:stretch>
                  <a:fillRect l="-5263" r="-28571" b="-6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激活函数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58" y="1186824"/>
            <a:ext cx="4068296" cy="3111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8834-C604-B34A-8FDE-4D185F02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回顾激活函数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F6084-3526-0040-8E0F-397F00B4E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通过</a:t>
            </a:r>
            <a:r>
              <a:rPr lang="zh-CN" altLang="en-US" dirty="0"/>
              <a:t> </a:t>
            </a:r>
            <a:r>
              <a:rPr lang="en-US" altLang="ja-JP" dirty="0"/>
              <a:t>Taylor</a:t>
            </a:r>
            <a:r>
              <a:rPr lang="zh-CN" altLang="en-US" dirty="0"/>
              <a:t> </a:t>
            </a:r>
            <a:r>
              <a:rPr lang="ja-JP" altLang="en-US"/>
              <a:t>展开式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用以下方法</a:t>
            </a:r>
            <a:r>
              <a:rPr lang="zh-CN" altLang="en-US" dirty="0"/>
              <a:t>“</a:t>
            </a:r>
            <a:r>
              <a:rPr lang="ja-JP" altLang="en-US"/>
              <a:t>纠正</a:t>
            </a:r>
            <a:r>
              <a:rPr lang="zh-CN" altLang="en-US" dirty="0"/>
              <a:t>”</a:t>
            </a:r>
            <a:r>
              <a:rPr lang="en-US" altLang="zh-CN" dirty="0"/>
              <a:t>sigmoid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376F-6A1E-E349-920A-830233CA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04" y="4156717"/>
            <a:ext cx="2095500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6016B-40F7-9B4D-BFD5-277C4CBE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6" y="1650448"/>
            <a:ext cx="3858868" cy="1811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AF658-3CD1-7742-8EB5-89BCDF36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77" y="756749"/>
            <a:ext cx="4356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09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ardware for Deep Learning"/>
          <p:cNvSpPr txBox="1">
            <a:spLocks noGrp="1"/>
          </p:cNvSpPr>
          <p:nvPr>
            <p:ph type="title"/>
          </p:nvPr>
        </p:nvSpPr>
        <p:spPr>
          <a:xfrm>
            <a:off x="418999" y="1593676"/>
            <a:ext cx="3827665" cy="195614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深度学习之硬件</a:t>
            </a:r>
            <a:endParaRPr dirty="0"/>
          </a:p>
        </p:txBody>
      </p:sp>
      <p:sp>
        <p:nvSpPr>
          <p:cNvPr id="306" name="(articleshub360.com)"/>
          <p:cNvSpPr txBox="1"/>
          <p:nvPr/>
        </p:nvSpPr>
        <p:spPr>
          <a:xfrm>
            <a:off x="6152669" y="3526703"/>
            <a:ext cx="15271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articleshub360.com</a:t>
            </a:r>
            <a:r>
              <a:t>)</a:t>
            </a:r>
          </a:p>
        </p:txBody>
      </p:sp>
      <p:pic>
        <p:nvPicPr>
          <p:cNvPr id="307" name="Screen Shot 2019-02-15 at 10.30.45 AM.png" descr="Screen Shot 2019-02-15 at 10.30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10" y="1634515"/>
            <a:ext cx="26289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GPU Compu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GPU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63" y="107345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55" y="118769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55" y="163324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346" y="334933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Double Arrow"/>
          <p:cNvSpPr/>
          <p:nvPr/>
        </p:nvSpPr>
        <p:spPr>
          <a:xfrm>
            <a:off x="3437309" y="147617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Double Arrow"/>
          <p:cNvSpPr/>
          <p:nvPr/>
        </p:nvSpPr>
        <p:spPr>
          <a:xfrm rot="16200000">
            <a:off x="2174120" y="261411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DDR4…"/>
          <p:cNvSpPr txBox="1"/>
          <p:nvPr/>
        </p:nvSpPr>
        <p:spPr>
          <a:xfrm>
            <a:off x="6547884" y="1337294"/>
            <a:ext cx="790052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DDR4</a:t>
            </a:r>
          </a:p>
          <a:p>
            <a:r>
              <a:t>32 GB</a:t>
            </a:r>
          </a:p>
        </p:txBody>
      </p:sp>
      <p:sp>
        <p:nvSpPr>
          <p:cNvPr id="317" name="Nvidia Titan X…"/>
          <p:cNvSpPr txBox="1"/>
          <p:nvPr/>
        </p:nvSpPr>
        <p:spPr>
          <a:xfrm>
            <a:off x="3734452" y="3475914"/>
            <a:ext cx="1675096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Nvidia Titan X</a:t>
            </a:r>
          </a:p>
          <a:p>
            <a:r>
              <a:t>12 TFLOPS</a:t>
            </a:r>
          </a:p>
          <a:p>
            <a:r>
              <a:t>16 GB</a:t>
            </a:r>
          </a:p>
        </p:txBody>
      </p:sp>
      <p:sp>
        <p:nvSpPr>
          <p:cNvPr id="318" name="Intel i7…"/>
          <p:cNvSpPr txBox="1"/>
          <p:nvPr/>
        </p:nvSpPr>
        <p:spPr>
          <a:xfrm>
            <a:off x="449121" y="1337294"/>
            <a:ext cx="1497619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Intel i7</a:t>
            </a:r>
          </a:p>
          <a:p>
            <a:r>
              <a:t>0.15 TFLOPS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 dirty="0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 dirty="0"/>
              <a:t>梯度爆炸</a:t>
            </a:r>
          </a:p>
          <a:p>
            <a:pPr lvl="1">
              <a:defRPr b="1"/>
            </a:pPr>
            <a:r>
              <a:rPr lang="ja-JP" altLang="en-US" dirty="0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 dirty="0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 dirty="0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激活函数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 b="1"/>
            </a:pP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硬件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2069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ntel i7-6700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 i7-6700K</a:t>
            </a:r>
          </a:p>
        </p:txBody>
      </p:sp>
      <p:sp>
        <p:nvSpPr>
          <p:cNvPr id="321" name="4 Physical cores…"/>
          <p:cNvSpPr txBox="1">
            <a:spLocks noGrp="1"/>
          </p:cNvSpPr>
          <p:nvPr>
            <p:ph type="body" sz="half" idx="1"/>
          </p:nvPr>
        </p:nvSpPr>
        <p:spPr>
          <a:xfrm>
            <a:off x="4750904" y="1033256"/>
            <a:ext cx="4148307" cy="3553927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4</a:t>
            </a:r>
            <a:r>
              <a:rPr lang="zh-CN" altLang="en-US" dirty="0"/>
              <a:t> </a:t>
            </a:r>
            <a:r>
              <a:rPr lang="ja-JP" altLang="en-US"/>
              <a:t>个物理核</a:t>
            </a:r>
          </a:p>
          <a:p>
            <a:r>
              <a:rPr lang="ja-JP" altLang="en-US"/>
              <a:t>每个核</a:t>
            </a:r>
          </a:p>
          <a:p>
            <a:pPr lvl="1"/>
            <a:r>
              <a:rPr lang="en-US" altLang="ja-JP" dirty="0"/>
              <a:t>64</a:t>
            </a:r>
            <a:r>
              <a:rPr lang="zh-CN" altLang="en-US" dirty="0"/>
              <a:t> </a:t>
            </a:r>
            <a:r>
              <a:rPr lang="en-US" dirty="0"/>
              <a:t>KB </a:t>
            </a:r>
            <a:r>
              <a:rPr lang="ja-JP" altLang="en-US"/>
              <a:t>一级</a:t>
            </a:r>
            <a:r>
              <a:rPr lang="zh-CN" altLang="en-US" dirty="0"/>
              <a:t>（</a:t>
            </a:r>
            <a:r>
              <a:rPr lang="en-US" altLang="zh-CN" dirty="0"/>
              <a:t>L1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pPr lvl="1"/>
            <a:r>
              <a:rPr lang="en-US" altLang="ja-JP" dirty="0"/>
              <a:t>256</a:t>
            </a:r>
            <a:r>
              <a:rPr lang="zh-CN" altLang="en-US" dirty="0"/>
              <a:t> </a:t>
            </a:r>
            <a:r>
              <a:rPr lang="en-US" dirty="0"/>
              <a:t>KB</a:t>
            </a:r>
            <a:r>
              <a:rPr lang="zh-CN" altLang="en-US" dirty="0"/>
              <a:t> </a:t>
            </a:r>
            <a:r>
              <a:rPr lang="ja-JP" altLang="en-US"/>
              <a:t>二级</a:t>
            </a:r>
            <a:r>
              <a:rPr lang="zh-CN" altLang="en-US" dirty="0"/>
              <a:t>（</a:t>
            </a:r>
            <a:r>
              <a:rPr lang="en-US" altLang="zh-CN" dirty="0"/>
              <a:t>L2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共享</a:t>
            </a:r>
            <a:r>
              <a:rPr lang="zh-CN" altLang="en-US" dirty="0"/>
              <a:t> </a:t>
            </a:r>
            <a:r>
              <a:rPr lang="en-US" altLang="ja-JP" dirty="0"/>
              <a:t>8</a:t>
            </a:r>
            <a:r>
              <a:rPr lang="zh-CN" altLang="en-US" dirty="0"/>
              <a:t> </a:t>
            </a:r>
            <a:r>
              <a:rPr lang="en-US" dirty="0"/>
              <a:t>MB </a:t>
            </a:r>
            <a:r>
              <a:rPr lang="ja-JP" altLang="en-US"/>
              <a:t>三级</a:t>
            </a:r>
            <a:r>
              <a:rPr lang="zh-CN" altLang="en-US" dirty="0"/>
              <a:t>（</a:t>
            </a:r>
            <a:r>
              <a:rPr lang="en-US" altLang="zh-CN" dirty="0"/>
              <a:t>L3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主内存为</a:t>
            </a:r>
            <a:r>
              <a:rPr lang="en-US" altLang="ja-JP" dirty="0"/>
              <a:t>30 </a:t>
            </a:r>
            <a:r>
              <a:rPr lang="en-US" dirty="0"/>
              <a:t>GB</a:t>
            </a:r>
            <a:r>
              <a:rPr lang="en-US" altLang="zh-CN" dirty="0"/>
              <a:t>/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1" y="1033256"/>
            <a:ext cx="4365618" cy="331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rove CPU Utilization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一</a:t>
            </a:r>
            <a:endParaRPr dirty="0"/>
          </a:p>
        </p:txBody>
      </p:sp>
      <p:sp>
        <p:nvSpPr>
          <p:cNvPr id="325" name="Before computing a + b, need to prepare data fir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在计算</a:t>
            </a:r>
            <a:r>
              <a:rPr lang="en-US" altLang="ja-JP" dirty="0"/>
              <a:t> </a:t>
            </a:r>
            <a:r>
              <a:rPr lang="en-US" dirty="0"/>
              <a:t>a + b </a:t>
            </a:r>
            <a:r>
              <a:rPr lang="ja-JP" altLang="en-US"/>
              <a:t>之前，需要先准备数据</a:t>
            </a:r>
          </a:p>
          <a:p>
            <a:pPr lvl="1"/>
            <a:r>
              <a:rPr lang="ja-JP" altLang="en-US"/>
              <a:t>主存 </a:t>
            </a:r>
            <a:r>
              <a:rPr lang="en-US" altLang="ja-JP" dirty="0"/>
              <a:t>- &gt; </a:t>
            </a:r>
            <a:r>
              <a:rPr lang="en-US" dirty="0"/>
              <a:t>L3  - &gt; L2  - &gt; L1  - &gt; </a:t>
            </a:r>
            <a:r>
              <a:rPr lang="ja-JP" altLang="en-US"/>
              <a:t>寄存器</a:t>
            </a:r>
          </a:p>
          <a:p>
            <a:pPr lvl="1"/>
            <a:r>
              <a:rPr lang="en-US" dirty="0"/>
              <a:t>L1 </a:t>
            </a:r>
            <a:r>
              <a:rPr lang="ja-JP" altLang="en-US"/>
              <a:t>高速缓存参考时间：</a:t>
            </a:r>
            <a:r>
              <a:rPr lang="en-US" altLang="ja-JP" dirty="0"/>
              <a:t>0.5 </a:t>
            </a:r>
            <a:r>
              <a:rPr lang="en-US" dirty="0"/>
              <a:t>ns</a:t>
            </a:r>
          </a:p>
          <a:p>
            <a:pPr lvl="1"/>
            <a:r>
              <a:rPr lang="en-US" dirty="0"/>
              <a:t>L2 </a:t>
            </a:r>
            <a:r>
              <a:rPr lang="ja-JP" altLang="en-US"/>
              <a:t>缓存参考时间</a:t>
            </a:r>
            <a:r>
              <a:rPr lang="en-US" altLang="ja-JP" dirty="0"/>
              <a:t> 7 </a:t>
            </a:r>
            <a:r>
              <a:rPr lang="en-US" dirty="0"/>
              <a:t>ns（14 x L1）</a:t>
            </a:r>
          </a:p>
          <a:p>
            <a:pPr lvl="1"/>
            <a:r>
              <a:rPr lang="ja-JP" altLang="en-US"/>
              <a:t>主存储器参考时间</a:t>
            </a:r>
            <a:r>
              <a:rPr lang="en-US" altLang="ja-JP" dirty="0"/>
              <a:t> 100</a:t>
            </a:r>
            <a:r>
              <a:rPr lang="en-US" dirty="0"/>
              <a:t>ns（200 x L1）</a:t>
            </a:r>
          </a:p>
          <a:p>
            <a:r>
              <a:rPr lang="ja-JP" altLang="en-US"/>
              <a:t>改善时间和空间记忆局部性</a:t>
            </a:r>
          </a:p>
          <a:p>
            <a:pPr lvl="1"/>
            <a:r>
              <a:rPr lang="ja-JP" altLang="en-US"/>
              <a:t>时间：重用数据，因此我们将它们保留在缓存中</a:t>
            </a:r>
          </a:p>
          <a:p>
            <a:pPr lvl="1"/>
            <a:r>
              <a:rPr lang="ja-JP" altLang="en-US"/>
              <a:t>空间：读取数据顺序，以便我们可以预取数据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28" name="For a matrix stored in raw-major, accessing a column is slower than accessing a row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889008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对于存储在</a:t>
            </a:r>
            <a:r>
              <a:rPr lang="zh-CN" altLang="en-US" dirty="0"/>
              <a:t> </a:t>
            </a:r>
            <a:r>
              <a:rPr lang="en-US" dirty="0"/>
              <a:t>raw-major</a:t>
            </a:r>
            <a:r>
              <a:rPr lang="zh-CN" altLang="en-US" dirty="0"/>
              <a:t> </a:t>
            </a:r>
            <a:r>
              <a:rPr lang="ja-JP" altLang="en-US"/>
              <a:t>中的矩阵，访问每列比访问每行要慢</a:t>
            </a:r>
          </a:p>
          <a:p>
            <a:pPr lvl="1"/>
            <a:r>
              <a:rPr lang="en-US" dirty="0"/>
              <a:t>CPU</a:t>
            </a:r>
            <a:r>
              <a:rPr lang="ja-JP" altLang="en-US"/>
              <a:t>每次读取</a:t>
            </a:r>
            <a:r>
              <a:rPr lang="en-US" altLang="ja-JP" dirty="0"/>
              <a:t>64</a:t>
            </a:r>
            <a:r>
              <a:rPr lang="ja-JP" altLang="en-US"/>
              <a:t>个字节（高速缓存行）</a:t>
            </a:r>
          </a:p>
          <a:p>
            <a:pPr lvl="1"/>
            <a:r>
              <a:rPr lang="ja-JP" altLang="en-US"/>
              <a:t>在需要时</a:t>
            </a:r>
            <a:r>
              <a:rPr lang="zh-CN" altLang="en-US" dirty="0"/>
              <a:t>，</a:t>
            </a:r>
            <a:r>
              <a:rPr lang="en-US" dirty="0"/>
              <a:t>CPU“</a:t>
            </a:r>
            <a:r>
              <a:rPr lang="ja-JP" altLang="en-US"/>
              <a:t>智能”提前读取下一个缓存行</a:t>
            </a:r>
            <a:endParaRPr dirty="0"/>
          </a:p>
        </p:txBody>
      </p:sp>
      <p:grpSp>
        <p:nvGrpSpPr>
          <p:cNvPr id="393" name="Group"/>
          <p:cNvGrpSpPr/>
          <p:nvPr/>
        </p:nvGrpSpPr>
        <p:grpSpPr>
          <a:xfrm>
            <a:off x="1169550" y="3245159"/>
            <a:ext cx="4240062" cy="1371687"/>
            <a:chOff x="0" y="0"/>
            <a:chExt cx="4240060" cy="1371685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236112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47222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70833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Rectangle"/>
            <p:cNvSpPr/>
            <p:nvPr/>
          </p:nvSpPr>
          <p:spPr>
            <a:xfrm>
              <a:off x="93964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Rectangle"/>
            <p:cNvSpPr/>
            <p:nvPr/>
          </p:nvSpPr>
          <p:spPr>
            <a:xfrm>
              <a:off x="117575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5" name="Rectangle"/>
            <p:cNvSpPr/>
            <p:nvPr/>
          </p:nvSpPr>
          <p:spPr>
            <a:xfrm>
              <a:off x="1411868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6" name="Rectangle"/>
            <p:cNvSpPr/>
            <p:nvPr/>
          </p:nvSpPr>
          <p:spPr>
            <a:xfrm>
              <a:off x="164798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7" name="Rectangle"/>
            <p:cNvSpPr/>
            <p:nvPr/>
          </p:nvSpPr>
          <p:spPr>
            <a:xfrm>
              <a:off x="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Rectangle"/>
            <p:cNvSpPr/>
            <p:nvPr/>
          </p:nvSpPr>
          <p:spPr>
            <a:xfrm>
              <a:off x="236112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9" name="Rectangle"/>
            <p:cNvSpPr/>
            <p:nvPr/>
          </p:nvSpPr>
          <p:spPr>
            <a:xfrm>
              <a:off x="47222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70833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93964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117575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1411868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164798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Rectangle"/>
            <p:cNvSpPr/>
            <p:nvPr/>
          </p:nvSpPr>
          <p:spPr>
            <a:xfrm>
              <a:off x="236112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7" name="Rectangle"/>
            <p:cNvSpPr/>
            <p:nvPr/>
          </p:nvSpPr>
          <p:spPr>
            <a:xfrm>
              <a:off x="47222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Rectangle"/>
            <p:cNvSpPr/>
            <p:nvPr/>
          </p:nvSpPr>
          <p:spPr>
            <a:xfrm>
              <a:off x="70833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93964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117575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1411868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164798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0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236112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5" name="Rectangle"/>
            <p:cNvSpPr/>
            <p:nvPr/>
          </p:nvSpPr>
          <p:spPr>
            <a:xfrm>
              <a:off x="472224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6" name="Rectangle"/>
            <p:cNvSpPr/>
            <p:nvPr/>
          </p:nvSpPr>
          <p:spPr>
            <a:xfrm>
              <a:off x="70833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7" name="Rectangle"/>
            <p:cNvSpPr/>
            <p:nvPr/>
          </p:nvSpPr>
          <p:spPr>
            <a:xfrm>
              <a:off x="939644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8" name="Rectangle"/>
            <p:cNvSpPr/>
            <p:nvPr/>
          </p:nvSpPr>
          <p:spPr>
            <a:xfrm>
              <a:off x="117575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1411868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1647980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235631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2592429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2828541" y="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306465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5" name="Rectangle"/>
            <p:cNvSpPr/>
            <p:nvPr/>
          </p:nvSpPr>
          <p:spPr>
            <a:xfrm>
              <a:off x="3295961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6" name="Rectangle"/>
            <p:cNvSpPr/>
            <p:nvPr/>
          </p:nvSpPr>
          <p:spPr>
            <a:xfrm>
              <a:off x="353207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7" name="Rectangle"/>
            <p:cNvSpPr/>
            <p:nvPr/>
          </p:nvSpPr>
          <p:spPr>
            <a:xfrm>
              <a:off x="3768185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8" name="Rectangle"/>
            <p:cNvSpPr/>
            <p:nvPr/>
          </p:nvSpPr>
          <p:spPr>
            <a:xfrm>
              <a:off x="400429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Rectangle"/>
            <p:cNvSpPr/>
            <p:nvPr/>
          </p:nvSpPr>
          <p:spPr>
            <a:xfrm>
              <a:off x="235631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Rectangle"/>
            <p:cNvSpPr/>
            <p:nvPr/>
          </p:nvSpPr>
          <p:spPr>
            <a:xfrm>
              <a:off x="2592429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1" name="Rectangle"/>
            <p:cNvSpPr/>
            <p:nvPr/>
          </p:nvSpPr>
          <p:spPr>
            <a:xfrm>
              <a:off x="2828541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2" name="Rectangle"/>
            <p:cNvSpPr/>
            <p:nvPr/>
          </p:nvSpPr>
          <p:spPr>
            <a:xfrm>
              <a:off x="306465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3" name="Rectangle"/>
            <p:cNvSpPr/>
            <p:nvPr/>
          </p:nvSpPr>
          <p:spPr>
            <a:xfrm>
              <a:off x="3295961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Rectangle"/>
            <p:cNvSpPr/>
            <p:nvPr/>
          </p:nvSpPr>
          <p:spPr>
            <a:xfrm>
              <a:off x="353207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5" name="Rectangle"/>
            <p:cNvSpPr/>
            <p:nvPr/>
          </p:nvSpPr>
          <p:spPr>
            <a:xfrm>
              <a:off x="3768185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6" name="Rectangle"/>
            <p:cNvSpPr/>
            <p:nvPr/>
          </p:nvSpPr>
          <p:spPr>
            <a:xfrm>
              <a:off x="400429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Rectangle"/>
            <p:cNvSpPr/>
            <p:nvPr/>
          </p:nvSpPr>
          <p:spPr>
            <a:xfrm>
              <a:off x="235631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8" name="Rectangle"/>
            <p:cNvSpPr/>
            <p:nvPr/>
          </p:nvSpPr>
          <p:spPr>
            <a:xfrm>
              <a:off x="2592429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9" name="Rectangle"/>
            <p:cNvSpPr/>
            <p:nvPr/>
          </p:nvSpPr>
          <p:spPr>
            <a:xfrm>
              <a:off x="2828541" y="762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306465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3295961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353207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3768185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400429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2356317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2592429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7" name="Rectangle"/>
            <p:cNvSpPr/>
            <p:nvPr/>
          </p:nvSpPr>
          <p:spPr>
            <a:xfrm>
              <a:off x="2828541" y="1143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8" name="Rectangle"/>
            <p:cNvSpPr/>
            <p:nvPr/>
          </p:nvSpPr>
          <p:spPr>
            <a:xfrm>
              <a:off x="306465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9" name="Rectangle"/>
            <p:cNvSpPr/>
            <p:nvPr/>
          </p:nvSpPr>
          <p:spPr>
            <a:xfrm>
              <a:off x="3295961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353207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3768185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4004297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mprove CPU Utilization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ja-JP" altLang="en-US"/>
              <a:t>二</a:t>
            </a:r>
            <a:endParaRPr dirty="0"/>
          </a:p>
        </p:txBody>
      </p:sp>
      <p:sp>
        <p:nvSpPr>
          <p:cNvPr id="396" name="Server CPUs may have dozens of cor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服务器</a:t>
            </a:r>
            <a:r>
              <a:rPr lang="en-US" dirty="0"/>
              <a:t>CPU</a:t>
            </a:r>
            <a:r>
              <a:rPr lang="ja-JP" altLang="en-US"/>
              <a:t>可能有几十个核心</a:t>
            </a:r>
          </a:p>
          <a:p>
            <a:pPr lvl="1"/>
            <a:r>
              <a:rPr lang="en-US" dirty="0"/>
              <a:t>EC2 P3.16xlarge：2</a:t>
            </a:r>
            <a:r>
              <a:rPr lang="ja-JP" altLang="en-US"/>
              <a:t>个</a:t>
            </a:r>
            <a:r>
              <a:rPr lang="en-US" dirty="0"/>
              <a:t>Intel Xeon CPU，</a:t>
            </a:r>
            <a:r>
              <a:rPr lang="ja-JP" altLang="en-US"/>
              <a:t>共</a:t>
            </a:r>
            <a:r>
              <a:rPr lang="en-US" altLang="ja-JP" dirty="0"/>
              <a:t>32</a:t>
            </a:r>
            <a:r>
              <a:rPr lang="ja-JP" altLang="en-US"/>
              <a:t>个物理内核</a:t>
            </a:r>
          </a:p>
          <a:p>
            <a:r>
              <a:rPr lang="ja-JP" altLang="en-US"/>
              <a:t>并行化以使用所有核心</a:t>
            </a:r>
          </a:p>
          <a:p>
            <a:pPr lvl="1"/>
            <a:r>
              <a:rPr lang="ja-JP" altLang="en-US"/>
              <a:t>由于共享寄存器，超线程</a:t>
            </a:r>
            <a:r>
              <a:rPr lang="zh-CN" altLang="en-US" dirty="0"/>
              <a:t>（</a:t>
            </a:r>
            <a:r>
              <a:rPr lang="en-US" altLang="zh-CN" dirty="0"/>
              <a:t>Hyper-threading</a:t>
            </a:r>
            <a:r>
              <a:rPr lang="zh-CN" altLang="en-US" dirty="0"/>
              <a:t>）</a:t>
            </a:r>
            <a:r>
              <a:rPr lang="ja-JP" altLang="en-US"/>
              <a:t>可能无济于事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99" name="Left is slower than right (Python)…"/>
          <p:cNvSpPr txBox="1">
            <a:spLocks noGrp="1"/>
          </p:cNvSpPr>
          <p:nvPr>
            <p:ph type="body" idx="1"/>
          </p:nvPr>
        </p:nvSpPr>
        <p:spPr>
          <a:xfrm>
            <a:off x="340592" y="944758"/>
            <a:ext cx="8803408" cy="3489294"/>
          </a:xfrm>
          <a:prstGeom prst="rect">
            <a:avLst/>
          </a:prstGeo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Python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 </a:t>
            </a:r>
            <a:r>
              <a:rPr lang="en-US" altLang="zh-CN" dirty="0"/>
              <a:t>Case A</a:t>
            </a:r>
            <a:r>
              <a:rPr lang="zh-CN" altLang="en-US" dirty="0"/>
              <a:t> </a:t>
            </a:r>
            <a:r>
              <a:rPr lang="ja-JP" altLang="en-US"/>
              <a:t>比右边</a:t>
            </a:r>
            <a:r>
              <a:rPr lang="zh-CN" altLang="en-US" dirty="0"/>
              <a:t> </a:t>
            </a:r>
            <a:r>
              <a:rPr lang="en-US" altLang="zh-CN" dirty="0"/>
              <a:t>Case B </a:t>
            </a:r>
            <a:r>
              <a:rPr lang="ja-JP" altLang="en-US"/>
              <a:t>慢</a:t>
            </a:r>
            <a:endParaRPr lang="en-US" dirty="0"/>
          </a:p>
          <a:p>
            <a:r>
              <a:rPr lang="en-US" altLang="zh-CN" dirty="0"/>
              <a:t>Case A </a:t>
            </a:r>
            <a:r>
              <a:rPr lang="ja-JP" altLang="en-US"/>
              <a:t>发出</a:t>
            </a:r>
            <a:r>
              <a:rPr lang="en-US" altLang="ja-JP" dirty="0"/>
              <a:t> </a:t>
            </a:r>
            <a:r>
              <a:rPr lang="en-US" dirty="0"/>
              <a:t>n </a:t>
            </a:r>
            <a:r>
              <a:rPr lang="ja-JP" altLang="en-US"/>
              <a:t>次调用，每次调用都需要</a:t>
            </a:r>
            <a:r>
              <a:rPr lang="zh-CN" altLang="en-US" dirty="0"/>
              <a:t>“</a:t>
            </a:r>
            <a:r>
              <a:rPr lang="ja-JP" altLang="en-US"/>
              <a:t>开销</a:t>
            </a:r>
            <a:r>
              <a:rPr lang="zh-CN" altLang="en-US" dirty="0"/>
              <a:t>”</a:t>
            </a:r>
            <a:r>
              <a:rPr lang="ja-JP" altLang="en-US"/>
              <a:t>（例如几微秒）</a:t>
            </a:r>
          </a:p>
          <a:p>
            <a:r>
              <a:rPr lang="en-US" altLang="zh-CN" dirty="0"/>
              <a:t>Case B</a:t>
            </a:r>
            <a:r>
              <a:rPr lang="zh-CN" altLang="en-US" dirty="0"/>
              <a:t> </a:t>
            </a:r>
            <a:r>
              <a:rPr lang="ja-JP" altLang="en-US"/>
              <a:t>更容易被</a:t>
            </a:r>
            <a:r>
              <a:rPr lang="en-US" dirty="0"/>
              <a:t>C ++</a:t>
            </a:r>
            <a:r>
              <a:rPr lang="ja-JP" altLang="en-US"/>
              <a:t>运算符并行化</a:t>
            </a:r>
            <a:endParaRPr dirty="0"/>
          </a:p>
        </p:txBody>
      </p:sp>
      <p:sp>
        <p:nvSpPr>
          <p:cNvPr id="400" name="for i in range(len(a)):…"/>
          <p:cNvSpPr txBox="1"/>
          <p:nvPr/>
        </p:nvSpPr>
        <p:spPr>
          <a:xfrm>
            <a:off x="556591" y="675672"/>
            <a:ext cx="4296400" cy="9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600" b="1" u="sng" dirty="0">
                <a:solidFill>
                  <a:schemeClr val="accent3"/>
                </a:solidFill>
              </a:rPr>
              <a:t>Case A:</a:t>
            </a:r>
            <a:r>
              <a:rPr lang="en-US" sz="1600" b="1" dirty="0">
                <a:solidFill>
                  <a:schemeClr val="accent3"/>
                </a:solidFill>
              </a:rPr>
              <a:t> </a:t>
            </a: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D73A49"/>
                </a:solidFill>
              </a:rPr>
              <a:t>in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range</a:t>
            </a:r>
            <a:r>
              <a:rPr dirty="0"/>
              <a:t>(</a:t>
            </a:r>
            <a:r>
              <a:rPr dirty="0" err="1">
                <a:solidFill>
                  <a:srgbClr val="005CC5"/>
                </a:solidFill>
              </a:rPr>
              <a:t>len</a:t>
            </a:r>
            <a:r>
              <a:rPr dirty="0"/>
              <a:t>(a)):</a:t>
            </a:r>
          </a:p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lang="en-US" dirty="0"/>
              <a:t>		</a:t>
            </a:r>
            <a:r>
              <a:rPr dirty="0"/>
              <a:t>c[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b[</a:t>
            </a:r>
            <a:r>
              <a:rPr dirty="0" err="1"/>
              <a:t>i</a:t>
            </a:r>
            <a:r>
              <a:rPr dirty="0"/>
              <a:t>]</a:t>
            </a:r>
          </a:p>
        </p:txBody>
      </p:sp>
      <p:sp>
        <p:nvSpPr>
          <p:cNvPr id="401" name="c = a + b"/>
          <p:cNvSpPr txBox="1"/>
          <p:nvPr/>
        </p:nvSpPr>
        <p:spPr>
          <a:xfrm>
            <a:off x="5208957" y="675672"/>
            <a:ext cx="2384625" cy="48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400" b="1" u="sng" dirty="0">
                <a:solidFill>
                  <a:schemeClr val="accent3"/>
                </a:solidFill>
              </a:rPr>
              <a:t>Case B:</a:t>
            </a:r>
            <a:r>
              <a:rPr lang="en-US" sz="1400" b="1" dirty="0">
                <a:solidFill>
                  <a:schemeClr val="accent3"/>
                </a:solidFill>
              </a:rPr>
              <a:t>    </a:t>
            </a:r>
            <a:r>
              <a:rPr dirty="0"/>
              <a:t>c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</a:t>
            </a:r>
          </a:p>
        </p:txBody>
      </p:sp>
      <p:sp>
        <p:nvSpPr>
          <p:cNvPr id="402" name="#pragma omp for…"/>
          <p:cNvSpPr txBox="1"/>
          <p:nvPr/>
        </p:nvSpPr>
        <p:spPr>
          <a:xfrm>
            <a:off x="641417" y="3060258"/>
            <a:ext cx="3651905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#</a:t>
            </a:r>
            <a:r>
              <a:rPr dirty="0">
                <a:solidFill>
                  <a:srgbClr val="D73A49"/>
                </a:solidFill>
              </a:rPr>
              <a:t>pragma</a:t>
            </a:r>
            <a:r>
              <a:rPr dirty="0"/>
              <a:t> </a:t>
            </a:r>
            <a:r>
              <a:rPr dirty="0" err="1"/>
              <a:t>omp</a:t>
            </a:r>
            <a:r>
              <a:rPr dirty="0"/>
              <a:t> for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(</a:t>
            </a:r>
            <a:r>
              <a:rPr dirty="0" err="1"/>
              <a:t>i</a:t>
            </a:r>
            <a:r>
              <a:rPr dirty="0"/>
              <a:t>=</a:t>
            </a:r>
            <a:r>
              <a:rPr dirty="0">
                <a:solidFill>
                  <a:srgbClr val="005CC5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&lt;</a:t>
            </a:r>
            <a:r>
              <a:rPr dirty="0" err="1"/>
              <a:t>a.size</a:t>
            </a:r>
            <a:r>
              <a:rPr dirty="0"/>
              <a:t>();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c[</a:t>
            </a:r>
            <a:r>
              <a:rPr dirty="0" err="1"/>
              <a:t>i</a:t>
            </a:r>
            <a:r>
              <a:rPr dirty="0"/>
              <a:t>] = a[</a:t>
            </a:r>
            <a:r>
              <a:rPr dirty="0" err="1"/>
              <a:t>i</a:t>
            </a:r>
            <a:r>
              <a:rPr dirty="0"/>
              <a:t>] + b[</a:t>
            </a:r>
            <a:r>
              <a:rPr dirty="0" err="1"/>
              <a:t>i</a:t>
            </a:r>
            <a:r>
              <a:rPr dirty="0"/>
              <a:t>]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Nvidia Titan X (Pa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Nvidia Titan X (Pascal)</a:t>
            </a:r>
          </a:p>
        </p:txBody>
      </p:sp>
      <p:sp>
        <p:nvSpPr>
          <p:cNvPr id="405" name="2584 cores, each core…"/>
          <p:cNvSpPr txBox="1">
            <a:spLocks noGrp="1"/>
          </p:cNvSpPr>
          <p:nvPr>
            <p:ph type="body" sz="half" idx="1"/>
          </p:nvPr>
        </p:nvSpPr>
        <p:spPr>
          <a:xfrm>
            <a:off x="5968713" y="1298542"/>
            <a:ext cx="3790765" cy="2975506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2584</a:t>
            </a:r>
            <a:r>
              <a:rPr lang="ja-JP" altLang="en-US"/>
              <a:t>个核</a:t>
            </a:r>
          </a:p>
          <a:p>
            <a:r>
              <a:rPr lang="ja-JP" altLang="en-US"/>
              <a:t>每个核多个算术单位</a:t>
            </a:r>
          </a:p>
          <a:p>
            <a:r>
              <a:rPr lang="en-US" altLang="ja-JP" dirty="0"/>
              <a:t>3</a:t>
            </a:r>
            <a:r>
              <a:rPr lang="en-US" dirty="0"/>
              <a:t>MB</a:t>
            </a:r>
            <a:r>
              <a:rPr lang="ja-JP" altLang="en-US"/>
              <a:t>二级缓存</a:t>
            </a:r>
          </a:p>
          <a:p>
            <a:r>
              <a:rPr lang="en-US" altLang="ja-JP" dirty="0"/>
              <a:t>480 </a:t>
            </a:r>
            <a:r>
              <a:rPr lang="en-US" dirty="0"/>
              <a:t>GB / s</a:t>
            </a:r>
            <a:r>
              <a:rPr lang="ja-JP" altLang="en-US"/>
              <a:t>内存带宽</a:t>
            </a:r>
            <a:endParaRPr dirty="0"/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" y="1090225"/>
            <a:ext cx="5858619" cy="3392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mprove GPU Uti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altLang="ja-JP" dirty="0"/>
              <a:t>G</a:t>
            </a:r>
            <a:r>
              <a:rPr lang="en-US" dirty="0"/>
              <a:t>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endParaRPr dirty="0"/>
          </a:p>
        </p:txBody>
      </p:sp>
      <p:sp>
        <p:nvSpPr>
          <p:cNvPr id="409" name="Parallelization…"/>
          <p:cNvSpPr txBox="1">
            <a:spLocks noGrp="1"/>
          </p:cNvSpPr>
          <p:nvPr>
            <p:ph type="body" idx="1"/>
          </p:nvPr>
        </p:nvSpPr>
        <p:spPr>
          <a:xfrm>
            <a:off x="321762" y="96957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并行</a:t>
            </a:r>
          </a:p>
          <a:p>
            <a:pPr lvl="1"/>
            <a:r>
              <a:rPr lang="ja-JP" altLang="en-US"/>
              <a:t>使用数以千计的线程</a:t>
            </a:r>
            <a:r>
              <a:rPr lang="zh-CN" altLang="en-US" dirty="0"/>
              <a:t>（</a:t>
            </a:r>
            <a:r>
              <a:rPr lang="en-US" altLang="zh-CN" dirty="0"/>
              <a:t>thread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记忆局部性</a:t>
            </a:r>
          </a:p>
          <a:p>
            <a:pPr lvl="1"/>
            <a:r>
              <a:rPr lang="ja-JP" altLang="en-US"/>
              <a:t>简单的缓存架构和小缓存容量</a:t>
            </a:r>
          </a:p>
          <a:p>
            <a:r>
              <a:rPr lang="ja-JP" altLang="en-US"/>
              <a:t>简单的流量调节器</a:t>
            </a:r>
            <a:endParaRPr lang="en-US" altLang="ja-JP" dirty="0"/>
          </a:p>
          <a:p>
            <a:pPr lvl="1"/>
            <a:r>
              <a:rPr lang="ja-JP" altLang="en-US"/>
              <a:t>支持有限</a:t>
            </a:r>
          </a:p>
          <a:p>
            <a:pPr lvl="1"/>
            <a:r>
              <a:rPr lang="ja-JP" altLang="en-US"/>
              <a:t>同步性较大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Buy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如何购买</a:t>
            </a:r>
            <a:r>
              <a:rPr dirty="0"/>
              <a:t> GPUs</a:t>
            </a:r>
          </a:p>
        </p:txBody>
      </p:sp>
      <p:sp>
        <p:nvSpPr>
          <p:cNvPr id="412" name="Each series improve the previous one…"/>
          <p:cNvSpPr txBox="1">
            <a:spLocks noGrp="1"/>
          </p:cNvSpPr>
          <p:nvPr>
            <p:ph type="body" sz="quarter" idx="1"/>
          </p:nvPr>
        </p:nvSpPr>
        <p:spPr>
          <a:xfrm>
            <a:off x="5679974" y="1009331"/>
            <a:ext cx="3284154" cy="2196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每个系列都改进了前一个系列</a:t>
            </a:r>
          </a:p>
          <a:p>
            <a:pPr lvl="1"/>
            <a:r>
              <a:rPr lang="ja-JP" altLang="en-US"/>
              <a:t>购买最新系列</a:t>
            </a:r>
          </a:p>
          <a:p>
            <a:r>
              <a:rPr lang="ja-JP" altLang="en-US"/>
              <a:t>每一系列中</a:t>
            </a:r>
            <a:r>
              <a:rPr lang="zh-CN" altLang="en-US" dirty="0"/>
              <a:t>：</a:t>
            </a:r>
            <a:r>
              <a:rPr lang="ja-JP" altLang="en-US"/>
              <a:t>价格与</a:t>
            </a:r>
            <a:r>
              <a:rPr lang="zh-CN" altLang="en-US" dirty="0"/>
              <a:t> </a:t>
            </a:r>
            <a:r>
              <a:rPr lang="ja-JP" altLang="en-US"/>
              <a:t>功效成线性关系</a:t>
            </a:r>
            <a:endParaRPr dirty="0"/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" y="1112179"/>
            <a:ext cx="5485124" cy="3310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PU vs 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 </a:t>
            </a:r>
            <a:r>
              <a:rPr lang="ja-JP" altLang="en-US"/>
              <a:t>与</a:t>
            </a:r>
            <a:r>
              <a:rPr dirty="0"/>
              <a:t> GPU</a:t>
            </a:r>
          </a:p>
        </p:txBody>
      </p:sp>
      <p:grpSp>
        <p:nvGrpSpPr>
          <p:cNvPr id="418" name="Group"/>
          <p:cNvGrpSpPr/>
          <p:nvPr/>
        </p:nvGrpSpPr>
        <p:grpSpPr>
          <a:xfrm>
            <a:off x="4248828" y="1074233"/>
            <a:ext cx="928745" cy="582852"/>
            <a:chOff x="0" y="0"/>
            <a:chExt cx="928743" cy="582850"/>
          </a:xfrm>
        </p:grpSpPr>
        <p:pic>
          <p:nvPicPr>
            <p:cNvPr id="4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28744" cy="299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3330"/>
              <a:ext cx="928744" cy="299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19" name="Table"/>
          <p:cNvGraphicFramePr/>
          <p:nvPr>
            <p:extLst>
              <p:ext uri="{D42A27DB-BD31-4B8C-83A1-F6EECF244321}">
                <p14:modId xmlns:p14="http://schemas.microsoft.com/office/powerpoint/2010/main" val="2766625611"/>
              </p:ext>
            </p:extLst>
          </p:nvPr>
        </p:nvGraphicFramePr>
        <p:xfrm>
          <a:off x="808777" y="2010774"/>
          <a:ext cx="7937656" cy="238218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41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6 / 64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2K / 4K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800" b="0" i="0" u="none" strike="noStrike" cap="none" spc="0" baseline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每秒浮点运算百亿次数</a:t>
                      </a:r>
                      <a:r>
                        <a:rPr lang="zh-CN" altLang="en-US" sz="1800" b="0" i="0" u="none" strike="noStrike" cap="none" spc="0" baseline="0" dirty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TFLOPS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0.2 / 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10 / 100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内存大小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32 GB / 1 TB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16 GB / 32 GB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内存带宽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30 GB/s / 100 GB/s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400 GB/s / 1 TB/s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01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控制流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Control flow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Strong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Weak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0" name="Typical / High End"/>
          <p:cNvSpPr txBox="1"/>
          <p:nvPr/>
        </p:nvSpPr>
        <p:spPr>
          <a:xfrm>
            <a:off x="4713201" y="462945"/>
            <a:ext cx="1964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accent3"/>
                </a:solidFill>
              </a:rPr>
              <a:t>Typical / High End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56" y="1018364"/>
            <a:ext cx="704272" cy="723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92" y="907346"/>
            <a:ext cx="1635971" cy="920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PU/GPU Bandwid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 </a:t>
            </a:r>
            <a:r>
              <a:rPr lang="ja-JP" altLang="en-US"/>
              <a:t>带宽</a:t>
            </a:r>
            <a:endParaRPr dirty="0"/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3" y="97820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55" y="109244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55" y="153799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01" y="325408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Double Arrow"/>
          <p:cNvSpPr/>
          <p:nvPr/>
        </p:nvSpPr>
        <p:spPr>
          <a:xfrm>
            <a:off x="1938709" y="138092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0" name="Double Arrow"/>
          <p:cNvSpPr/>
          <p:nvPr/>
        </p:nvSpPr>
        <p:spPr>
          <a:xfrm rot="16200000">
            <a:off x="675520" y="251886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1" name="30 GB/s"/>
          <p:cNvSpPr txBox="1"/>
          <p:nvPr/>
        </p:nvSpPr>
        <p:spPr>
          <a:xfrm>
            <a:off x="2018246" y="910519"/>
            <a:ext cx="9300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30 GB/s</a:t>
            </a:r>
          </a:p>
        </p:txBody>
      </p:sp>
      <p:sp>
        <p:nvSpPr>
          <p:cNvPr id="432" name="PCIe 3.0 16x: 16 GB/s"/>
          <p:cNvSpPr txBox="1"/>
          <p:nvPr/>
        </p:nvSpPr>
        <p:spPr>
          <a:xfrm>
            <a:off x="1434046" y="2513331"/>
            <a:ext cx="237864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PCIe 3.0 16x: 16 GB/s</a:t>
            </a:r>
          </a:p>
        </p:txBody>
      </p:sp>
      <p:sp>
        <p:nvSpPr>
          <p:cNvPr id="433" name="480 GB/s"/>
          <p:cNvSpPr txBox="1"/>
          <p:nvPr/>
        </p:nvSpPr>
        <p:spPr>
          <a:xfrm>
            <a:off x="2432651" y="3510281"/>
            <a:ext cx="105716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480 GB/s</a:t>
            </a:r>
          </a:p>
        </p:txBody>
      </p:sp>
      <p:sp>
        <p:nvSpPr>
          <p:cNvPr id="434" name="Do not copy data between GPU and CPU frequently…"/>
          <p:cNvSpPr txBox="1">
            <a:spLocks noGrp="1"/>
          </p:cNvSpPr>
          <p:nvPr>
            <p:ph type="body" sz="half" idx="1"/>
          </p:nvPr>
        </p:nvSpPr>
        <p:spPr>
          <a:xfrm>
            <a:off x="5224071" y="911699"/>
            <a:ext cx="3557837" cy="355392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不要经常在</a:t>
            </a:r>
            <a:r>
              <a:rPr lang="en-US" dirty="0"/>
              <a:t>GPU</a:t>
            </a:r>
            <a:r>
              <a:rPr lang="ja-JP" altLang="en-US"/>
              <a:t>和</a:t>
            </a:r>
            <a:r>
              <a:rPr lang="en-US" dirty="0"/>
              <a:t>CPU</a:t>
            </a:r>
            <a:r>
              <a:rPr lang="ja-JP" altLang="en-US"/>
              <a:t>之间复制数据</a:t>
            </a:r>
          </a:p>
          <a:p>
            <a:pPr lvl="1"/>
            <a:r>
              <a:rPr lang="ja-JP" altLang="en-US"/>
              <a:t>有限的</a:t>
            </a:r>
            <a:r>
              <a:rPr lang="en-US" dirty="0"/>
              <a:t>PCIe</a:t>
            </a:r>
            <a:r>
              <a:rPr lang="ja-JP" altLang="en-US"/>
              <a:t>带宽</a:t>
            </a:r>
          </a:p>
          <a:p>
            <a:pPr lvl="1"/>
            <a:r>
              <a:rPr lang="ja-JP" altLang="en-US"/>
              <a:t>分布式系统的同步开销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umerical Stability"/>
          <p:cNvSpPr txBox="1">
            <a:spLocks noGrp="1"/>
          </p:cNvSpPr>
          <p:nvPr>
            <p:ph type="title"/>
          </p:nvPr>
        </p:nvSpPr>
        <p:spPr>
          <a:xfrm>
            <a:off x="446599" y="1308417"/>
            <a:ext cx="4379756" cy="2526666"/>
          </a:xfrm>
          <a:prstGeom prst="rect">
            <a:avLst/>
          </a:prstGeom>
        </p:spPr>
        <p:txBody>
          <a:bodyPr/>
          <a:lstStyle/>
          <a:p>
            <a:r>
              <a:rPr lang="ja-JP" altLang="en-US" b="0"/>
              <a:t>数值稳定性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rcRect l="42090" r="7811"/>
          <a:stretch>
            <a:fillRect/>
          </a:stretch>
        </p:blipFill>
        <p:spPr>
          <a:xfrm>
            <a:off x="4933301" y="685520"/>
            <a:ext cx="2545000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Wikipedia"/>
          <p:cNvSpPr txBox="1"/>
          <p:nvPr/>
        </p:nvSpPr>
        <p:spPr>
          <a:xfrm>
            <a:off x="5823487" y="4203800"/>
            <a:ext cx="76478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Wikipedia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More CPUs and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CPUs </a:t>
            </a:r>
            <a:r>
              <a:rPr lang="ja-JP" altLang="en-US"/>
              <a:t>与</a:t>
            </a:r>
            <a:r>
              <a:rPr dirty="0"/>
              <a:t> GPUs</a:t>
            </a:r>
          </a:p>
        </p:txBody>
      </p:sp>
      <p:sp>
        <p:nvSpPr>
          <p:cNvPr id="437" name="CP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服务器：</a:t>
            </a:r>
            <a:r>
              <a:rPr lang="en-US" dirty="0"/>
              <a:t>AMD</a:t>
            </a:r>
          </a:p>
          <a:p>
            <a:pPr lvl="1"/>
            <a:r>
              <a:rPr dirty="0"/>
              <a:t>Edge: ARM</a:t>
            </a:r>
          </a:p>
          <a:p>
            <a:r>
              <a:rPr dirty="0"/>
              <a:t>GPU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</a:t>
            </a:r>
            <a:r>
              <a:rPr lang="zh-CN" altLang="en-US" dirty="0"/>
              <a:t> </a:t>
            </a:r>
            <a:r>
              <a:rPr dirty="0"/>
              <a:t>GPU: AMD, Intel</a:t>
            </a:r>
          </a:p>
          <a:p>
            <a:pPr lvl="1"/>
            <a:r>
              <a:rPr dirty="0"/>
              <a:t>Edge: ARM, Qualcomm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313185"/>
            <a:ext cx="2280575" cy="1407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00" y="1922781"/>
            <a:ext cx="1863474" cy="108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rogramming on CPU/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</a:t>
            </a:r>
            <a:r>
              <a:rPr lang="zh-CN" altLang="en-US" dirty="0"/>
              <a:t> </a:t>
            </a:r>
            <a:r>
              <a:rPr lang="ja-JP" altLang="en-US"/>
              <a:t>上编程</a:t>
            </a:r>
            <a:endParaRPr dirty="0"/>
          </a:p>
        </p:txBody>
      </p:sp>
      <p:sp>
        <p:nvSpPr>
          <p:cNvPr id="442" name="CPU: C++ or any other high-performance langu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CPU：C++</a:t>
            </a:r>
            <a:r>
              <a:rPr lang="zh-CN" altLang="en-US" dirty="0"/>
              <a:t> </a:t>
            </a:r>
            <a:r>
              <a:rPr lang="ja-JP" altLang="en-US"/>
              <a:t>或任何其他高性能语言</a:t>
            </a:r>
          </a:p>
          <a:p>
            <a:pPr lvl="1"/>
            <a:r>
              <a:rPr lang="ja-JP" altLang="en-US"/>
              <a:t>成熟的编译器，性能有保证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Nvidia</a:t>
            </a:r>
            <a:r>
              <a:rPr lang="ja-JP" altLang="en-US"/>
              <a:t>的</a:t>
            </a:r>
            <a:r>
              <a:rPr lang="en-US" dirty="0"/>
              <a:t>CUDA</a:t>
            </a:r>
          </a:p>
          <a:p>
            <a:pPr lvl="2"/>
            <a:r>
              <a:rPr lang="ja-JP" altLang="en-US"/>
              <a:t>丰富的功能，成熟的编译器和驱动程序</a:t>
            </a:r>
          </a:p>
          <a:p>
            <a:pPr lvl="1"/>
            <a:r>
              <a:rPr lang="en-US" dirty="0"/>
              <a:t>OpenCL</a:t>
            </a:r>
          </a:p>
          <a:p>
            <a:pPr lvl="2"/>
            <a:r>
              <a:rPr lang="ja-JP" altLang="en-US"/>
              <a:t>不同芯片供应商的质量参差不齐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igital Signal Proces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数字信号处理器</a:t>
            </a:r>
            <a:endParaRPr dirty="0"/>
          </a:p>
        </p:txBody>
      </p:sp>
      <p:sp>
        <p:nvSpPr>
          <p:cNvPr id="453" name="Designed for digital processing algorith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专为数字处理算法而设计</a:t>
            </a:r>
          </a:p>
          <a:p>
            <a:pPr lvl="1"/>
            <a:r>
              <a:rPr lang="ja-JP" altLang="en-US"/>
              <a:t>点积，卷积，</a:t>
            </a:r>
            <a:r>
              <a:rPr lang="en-US" dirty="0"/>
              <a:t>FFT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低功耗和高性能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比移动</a:t>
            </a:r>
            <a:r>
              <a:rPr lang="en-US" dirty="0"/>
              <a:t>GPU</a:t>
            </a:r>
            <a:r>
              <a:rPr lang="ja-JP" altLang="en-US"/>
              <a:t>快</a:t>
            </a:r>
            <a:r>
              <a:rPr lang="en-US" altLang="ja-JP" dirty="0"/>
              <a:t>5</a:t>
            </a:r>
            <a:r>
              <a:rPr lang="ja-JP" altLang="en-US"/>
              <a:t>倍，耗电量更少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en-US" dirty="0"/>
              <a:t>VLIW：</a:t>
            </a:r>
            <a:r>
              <a:rPr lang="ja-JP" altLang="en-US"/>
              <a:t>非常长的指令字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数百次乘法累加在一条指令中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难以编程和调试</a:t>
            </a:r>
          </a:p>
          <a:p>
            <a:pPr marL="659731" lvl="2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编译器工具链质量因芯片供应商而异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Field-Programmable Gate Array (FPG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现场可编程门阵列（</a:t>
            </a:r>
            <a:r>
              <a:rPr lang="en-US" dirty="0"/>
              <a:t>FPGA）</a:t>
            </a:r>
            <a:endParaRPr dirty="0"/>
          </a:p>
        </p:txBody>
      </p:sp>
      <p:sp>
        <p:nvSpPr>
          <p:cNvPr id="456" name="Contains a large number of programmable logic blocks and reconfigurable interconnec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包含大量可编程逻辑块和可重配置互连</a:t>
            </a:r>
          </a:p>
          <a:p>
            <a:r>
              <a:rPr lang="ja-JP" altLang="en-US"/>
              <a:t>可以配置为执行复杂的功能</a:t>
            </a:r>
          </a:p>
          <a:p>
            <a:pPr lvl="1"/>
            <a:r>
              <a:rPr lang="ja-JP" altLang="en-US"/>
              <a:t>常用语言：</a:t>
            </a:r>
            <a:r>
              <a:rPr lang="en-US" dirty="0"/>
              <a:t>VHDL</a:t>
            </a:r>
            <a:r>
              <a:rPr lang="ja-JP" altLang="en-US"/>
              <a:t>和</a:t>
            </a:r>
            <a:r>
              <a:rPr lang="en-US" dirty="0"/>
              <a:t>Verilog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比通用硬件效率</a:t>
            </a:r>
            <a:r>
              <a:rPr lang="zh-CN" altLang="en-US" dirty="0"/>
              <a:t>更高</a:t>
            </a:r>
            <a:endParaRPr lang="en-US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工具链的质量各不相同</a:t>
            </a:r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每次“编译”可能需要几个小时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I A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AI ASIC</a:t>
            </a:r>
          </a:p>
        </p:txBody>
      </p:sp>
      <p:sp>
        <p:nvSpPr>
          <p:cNvPr id="459" name="Hot topic in deep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深度学习的热门话题</a:t>
            </a:r>
          </a:p>
          <a:p>
            <a:r>
              <a:rPr lang="ja-JP" altLang="en-US"/>
              <a:t>每家大公司都在制造他们的芯片（英特尔，高通，谷歌，亚马逊，</a:t>
            </a:r>
            <a:r>
              <a:rPr lang="en-US" dirty="0"/>
              <a:t>Facebook，...）</a:t>
            </a:r>
          </a:p>
          <a:p>
            <a:r>
              <a:rPr lang="en-US" dirty="0"/>
              <a:t>Google TPU</a:t>
            </a:r>
            <a:r>
              <a:rPr lang="zh-CN" altLang="en-US" dirty="0"/>
              <a:t> </a:t>
            </a:r>
            <a:r>
              <a:rPr lang="ja-JP" altLang="en-US"/>
              <a:t>是具有里程碑意义的芯片</a:t>
            </a:r>
          </a:p>
          <a:p>
            <a:pPr lvl="1"/>
            <a:r>
              <a:rPr lang="ja-JP" altLang="en-US"/>
              <a:t>匹配高端</a:t>
            </a:r>
            <a:r>
              <a:rPr lang="zh-CN" altLang="en-US" dirty="0"/>
              <a:t> </a:t>
            </a:r>
            <a:r>
              <a:rPr lang="en-US" dirty="0"/>
              <a:t>Nvidia GPU</a:t>
            </a:r>
            <a:r>
              <a:rPr lang="zh-CN" altLang="en-US" dirty="0"/>
              <a:t> </a:t>
            </a:r>
            <a:r>
              <a:rPr lang="ja-JP" altLang="en-US"/>
              <a:t>的性能，但便宜</a:t>
            </a:r>
            <a:r>
              <a:rPr lang="zh-CN" altLang="en-US" dirty="0"/>
              <a:t> </a:t>
            </a:r>
            <a:r>
              <a:rPr lang="en-US" altLang="ja-JP" dirty="0"/>
              <a:t>10</a:t>
            </a:r>
            <a:r>
              <a:rPr lang="en-US" dirty="0"/>
              <a:t>x-100x</a:t>
            </a:r>
          </a:p>
          <a:p>
            <a:pPr lvl="1"/>
            <a:r>
              <a:rPr lang="ja-JP" altLang="en-US"/>
              <a:t>广泛部署在谷歌</a:t>
            </a:r>
          </a:p>
          <a:p>
            <a:pPr lvl="1"/>
            <a:r>
              <a:rPr lang="ja-JP" altLang="en-US"/>
              <a:t>核心是一个收缩阵列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Line"/>
          <p:cNvSpPr/>
          <p:nvPr/>
        </p:nvSpPr>
        <p:spPr>
          <a:xfrm>
            <a:off x="918144" y="4305562"/>
            <a:ext cx="730771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" name="Performance &amp; Power Efficiency"/>
          <p:cNvSpPr txBox="1"/>
          <p:nvPr/>
        </p:nvSpPr>
        <p:spPr>
          <a:xfrm>
            <a:off x="3965709" y="443061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性能和功效</a:t>
            </a:r>
            <a:endParaRPr dirty="0"/>
          </a:p>
        </p:txBody>
      </p:sp>
      <p:sp>
        <p:nvSpPr>
          <p:cNvPr id="751" name="Line"/>
          <p:cNvSpPr/>
          <p:nvPr/>
        </p:nvSpPr>
        <p:spPr>
          <a:xfrm flipV="1">
            <a:off x="908360" y="986541"/>
            <a:ext cx="1" cy="333280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2" name="Flexibility and Ease of Use"/>
          <p:cNvSpPr txBox="1"/>
          <p:nvPr/>
        </p:nvSpPr>
        <p:spPr>
          <a:xfrm rot="16200000">
            <a:off x="-269432" y="2468279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灵活性和易用性</a:t>
            </a:r>
            <a:endParaRPr dirty="0"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22" y="949525"/>
            <a:ext cx="862035" cy="88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13" y="1738187"/>
            <a:ext cx="1480944" cy="83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113" y="2267808"/>
            <a:ext cx="1428217" cy="54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202" y="2552785"/>
            <a:ext cx="1338800" cy="83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831" y="3158718"/>
            <a:ext cx="1647602" cy="90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 dirty="0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 dirty="0"/>
              <a:t>梯度爆炸</a:t>
            </a:r>
          </a:p>
          <a:p>
            <a:pPr lvl="1">
              <a:defRPr b="1"/>
            </a:pPr>
            <a:r>
              <a:rPr lang="ja-JP" altLang="en-US" dirty="0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 dirty="0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 dirty="0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 dirty="0"/>
              <a:t>激活函数</a:t>
            </a:r>
            <a:endParaRPr lang="en-US" altLang="ja-JP" dirty="0"/>
          </a:p>
          <a:p>
            <a:pPr>
              <a:defRPr b="1"/>
            </a:pPr>
            <a:r>
              <a:rPr lang="ja-JP" altLang="en-US" dirty="0"/>
              <a:t>硬件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8159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radients for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神经网络的梯度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sider a network with d lay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考虑具有</a:t>
                </a:r>
                <a:r>
                  <a:rPr lang="zh-CN" altLang="en-US" dirty="0"/>
                  <a:t> </a:t>
                </a:r>
                <a:r>
                  <a:rPr lang="en-US" i="1" dirty="0"/>
                  <a:t>d</a:t>
                </a:r>
                <a:r>
                  <a:rPr lang="zh-CN" altLang="en-US" dirty="0"/>
                  <a:t> </a:t>
                </a:r>
                <a:r>
                  <a:rPr lang="ja-JP" altLang="en-US"/>
                  <a:t>层的神经网络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en-US" altLang="ja-JP" dirty="0"/>
              </a:p>
              <a:p>
                <a:r>
                  <a:rPr lang="ja-JP" altLang="en-US"/>
                  <a:t>计算损失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的梯度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57" name="Consider a network with d lay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Equation"/>
              <p:cNvSpPr txBox="1"/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blipFill>
                <a:blip r:embed="rId3"/>
                <a:stretch>
                  <a:fillRect l="-1333" r="-3111" b="-169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Equation"/>
              <p:cNvSpPr txBox="1"/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blipFill>
                <a:blip r:embed="rId4"/>
                <a:stretch>
                  <a:fillRect r="-6593" b="-517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Equation"/>
          <p:cNvSpPr txBox="1"/>
          <p:nvPr/>
        </p:nvSpPr>
        <p:spPr>
          <a:xfrm>
            <a:off x="5137308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1" name="Equation"/>
          <p:cNvSpPr txBox="1"/>
          <p:nvPr/>
        </p:nvSpPr>
        <p:spPr>
          <a:xfrm>
            <a:off x="6057547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2" name="Multiplication of d-t matrices"/>
          <p:cNvSpPr txBox="1"/>
          <p:nvPr/>
        </p:nvSpPr>
        <p:spPr>
          <a:xfrm>
            <a:off x="3985214" y="4404170"/>
            <a:ext cx="18107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rPr lang="zh-CN" altLang="en-US" dirty="0"/>
              <a:t>共</a:t>
            </a:r>
            <a:r>
              <a:rPr i="1" dirty="0"/>
              <a:t>d-t</a:t>
            </a:r>
            <a:r>
              <a:rPr dirty="0"/>
              <a:t> </a:t>
            </a:r>
            <a:r>
              <a:rPr lang="zh-CN" altLang="en-US" dirty="0"/>
              <a:t>个</a:t>
            </a:r>
            <a:r>
              <a:rPr lang="ja-JP" altLang="en-US" dirty="0"/>
              <a:t>矩阵相乘</a:t>
            </a:r>
            <a:endParaRPr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37A9BA7-85EE-8D47-ACE6-1E867C248E60}"/>
              </a:ext>
            </a:extLst>
          </p:cNvPr>
          <p:cNvSpPr/>
          <p:nvPr/>
        </p:nvSpPr>
        <p:spPr>
          <a:xfrm rot="16200000">
            <a:off x="4488954" y="2603881"/>
            <a:ext cx="341606" cy="3213076"/>
          </a:xfrm>
          <a:prstGeom prst="leftBrace">
            <a:avLst>
              <a:gd name="adj1" fmla="val 8333"/>
              <a:gd name="adj2" fmla="val 497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wo Issues for Deep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深度神经网络的两个问题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Equation"/>
              <p:cNvSpPr txBox="1"/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ctrlPr>
                            <a:rPr lang="ar-AE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ar-A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blipFill>
                <a:blip r:embed="rId2"/>
                <a:stretch>
                  <a:fillRect l="-36496" t="-111429" b="-1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5" y="1842376"/>
            <a:ext cx="2366045" cy="20868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radient Exploding"/>
          <p:cNvSpPr txBox="1"/>
          <p:nvPr/>
        </p:nvSpPr>
        <p:spPr>
          <a:xfrm>
            <a:off x="1364138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梯度爆炸</a:t>
            </a:r>
            <a:endParaRPr dirty="0"/>
          </a:p>
        </p:txBody>
      </p:sp>
      <p:sp>
        <p:nvSpPr>
          <p:cNvPr id="169" name="Gradient Vanishing"/>
          <p:cNvSpPr txBox="1"/>
          <p:nvPr/>
        </p:nvSpPr>
        <p:spPr>
          <a:xfrm>
            <a:off x="6106406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梯度消失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rcRect r="19975"/>
          <a:stretch>
            <a:fillRect/>
          </a:stretch>
        </p:blipFill>
        <p:spPr>
          <a:xfrm>
            <a:off x="5596054" y="1842140"/>
            <a:ext cx="2241721" cy="20870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Equation"/>
              <p:cNvSpPr txBox="1"/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blipFill>
                <a:blip r:embed="rId5"/>
                <a:stretch>
                  <a:fillRect l="-4730" r="-8784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Equation"/>
              <p:cNvSpPr txBox="1"/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blipFill>
                <a:blip r:embed="rId6"/>
                <a:stretch>
                  <a:fillRect l="-4348" r="-7453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: M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r>
              <a:rPr lang="zh-CN" altLang="en-US" dirty="0"/>
              <a:t>：</a:t>
            </a:r>
            <a:r>
              <a:rPr lang="en-US" dirty="0"/>
              <a:t> MLP</a:t>
            </a:r>
            <a:endParaRPr dirty="0"/>
          </a:p>
        </p:txBody>
      </p:sp>
      <p:sp>
        <p:nvSpPr>
          <p:cNvPr id="175" name="Assume MLP (without bias for simplicity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假设现有一个</a:t>
            </a:r>
            <a:r>
              <a:rPr lang="en-US" dirty="0"/>
              <a:t>MLP（</a:t>
            </a:r>
            <a:r>
              <a:rPr lang="ja-JP" altLang="en-US"/>
              <a:t>为简单而没有</a:t>
            </a:r>
            <a:r>
              <a:rPr lang="zh-CN" altLang="en-US" dirty="0"/>
              <a:t>偏差</a:t>
            </a:r>
            <a:r>
              <a:rPr lang="ja-JP" altLang="en-US"/>
              <a:t>参数）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/>
              <p:cNvSpPr txBox="1"/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blipFill>
                <a:blip r:embed="rId2"/>
                <a:stretch>
                  <a:fillRect l="-5587" r="-24581" b="-4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Equation"/>
              <p:cNvSpPr txBox="1"/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blipFill>
                <a:blip r:embed="rId3"/>
                <a:stretch>
                  <a:fillRect l="-2439" r="-11150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Equation"/>
              <p:cNvSpPr txBox="1"/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Upp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Upp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blipFill>
                <a:blip r:embed="rId4"/>
                <a:stretch>
                  <a:fillRect l="-1714" r="-8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Equation"/>
              <p:cNvSpPr txBox="1"/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是一个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激活函数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blipFill>
                <a:blip r:embed="rId5"/>
                <a:stretch>
                  <a:fillRect t="-3571" b="-39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Equation"/>
              <p:cNvSpPr txBox="1"/>
              <p:nvPr/>
            </p:nvSpPr>
            <p:spPr>
              <a:xfrm>
                <a:off x="5579159" y="2607905"/>
                <a:ext cx="2115771" cy="3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lang="ja-JP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的导函数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59" y="2607905"/>
                <a:ext cx="2115771" cy="338682"/>
              </a:xfrm>
              <a:prstGeom prst="rect">
                <a:avLst/>
              </a:prstGeom>
              <a:blipFill>
                <a:blip r:embed="rId6"/>
                <a:stretch>
                  <a:fillRect l="-595" t="-3571" r="-3571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Use ReLU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r>
                  <a:rPr lang="ja-JP" altLang="en-US"/>
                  <a:t>使用</a:t>
                </a:r>
                <a:r>
                  <a:rPr lang="zh-CN" altLang="en-US" dirty="0"/>
                  <a:t> </a:t>
                </a:r>
                <a:r>
                  <a:rPr lang="en-US" dirty="0" err="1"/>
                  <a:t>ReLU</a:t>
                </a:r>
                <a:r>
                  <a:rPr lang="zh-CN" altLang="en-US" dirty="0"/>
                  <a:t> </a:t>
                </a:r>
                <a:r>
                  <a:rPr lang="ja-JP" altLang="en-US"/>
                  <a:t>作为激活函数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为来自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的元素</a:t>
                </a:r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当</a:t>
                </a:r>
                <a:r>
                  <a:rPr lang="zh-CN" altLang="en-US" dirty="0"/>
                  <a:t>     </a:t>
                </a:r>
                <a:r>
                  <a:rPr lang="ja-JP" altLang="en-US"/>
                  <a:t>很大时</a:t>
                </a:r>
                <a:r>
                  <a:rPr lang="zh-CN" altLang="en-US" dirty="0"/>
                  <a:t>，</a:t>
                </a:r>
                <a:r>
                  <a:rPr lang="ja-JP" altLang="en-US"/>
                  <a:t>可产生很大的值</a:t>
                </a:r>
                <a:endParaRPr dirty="0"/>
              </a:p>
            </p:txBody>
          </p:sp>
        </mc:Choice>
        <mc:Fallback xmlns="">
          <p:sp>
            <p:nvSpPr>
              <p:cNvPr id="183" name="Use ReLU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quation"/>
              <p:cNvSpPr txBox="1"/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blipFill>
                <a:blip r:embed="rId3"/>
                <a:stretch>
                  <a:fillRect t="-11111" r="-414" b="-1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Equation"/>
          <p:cNvSpPr txBox="1"/>
          <p:nvPr/>
        </p:nvSpPr>
        <p:spPr>
          <a:xfrm>
            <a:off x="6868541" y="2656881"/>
            <a:ext cx="6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blipFill>
                <a:blip r:embed="rId4"/>
                <a:stretch>
                  <a:fillRect l="-5405" r="-8784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Equation"/>
          <p:cNvSpPr txBox="1"/>
          <p:nvPr/>
        </p:nvSpPr>
        <p:spPr>
          <a:xfrm>
            <a:off x="2384620" y="2711306"/>
            <a:ext cx="65" cy="230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CED5C-DF53-CF42-8DC5-9636172A5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3" y="3962904"/>
            <a:ext cx="259666" cy="367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ssues with 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梯度爆炸的问题</a:t>
            </a:r>
            <a:endParaRPr dirty="0"/>
          </a:p>
        </p:txBody>
      </p:sp>
      <p:sp>
        <p:nvSpPr>
          <p:cNvPr id="190" name="Value out of range: infinity val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梯度值超出范围：无穷大值</a:t>
            </a:r>
          </a:p>
          <a:p>
            <a:pPr lvl="1"/>
            <a:r>
              <a:rPr lang="ja-JP" altLang="en-US"/>
              <a:t>严重的使用</a:t>
            </a:r>
            <a:r>
              <a:rPr lang="zh-CN" altLang="en-US" dirty="0"/>
              <a:t> </a:t>
            </a:r>
            <a:r>
              <a:rPr lang="en-US" altLang="ja-JP" dirty="0"/>
              <a:t>16</a:t>
            </a:r>
            <a:r>
              <a:rPr lang="zh-CN" altLang="en-US" dirty="0"/>
              <a:t> </a:t>
            </a:r>
            <a:r>
              <a:rPr lang="ja-JP" altLang="en-US"/>
              <a:t>位浮点</a:t>
            </a:r>
          </a:p>
          <a:p>
            <a:pPr lvl="2"/>
            <a:r>
              <a:rPr lang="ja-JP" altLang="en-US"/>
              <a:t>范围：</a:t>
            </a:r>
            <a:r>
              <a:rPr lang="en-US" altLang="zh-CN" dirty="0"/>
              <a:t>[</a:t>
            </a:r>
            <a:r>
              <a:rPr lang="en-US" altLang="ja-JP" dirty="0"/>
              <a:t>6</a:t>
            </a:r>
            <a:r>
              <a:rPr lang="en-US" dirty="0"/>
              <a:t>e-5 </a:t>
            </a:r>
            <a:r>
              <a:rPr lang="en-US" altLang="zh-CN" dirty="0"/>
              <a:t>,</a:t>
            </a:r>
            <a:r>
              <a:rPr lang="en-US" dirty="0"/>
              <a:t> 6e4</a:t>
            </a:r>
            <a:r>
              <a:rPr lang="en-US" altLang="zh-CN" dirty="0"/>
              <a:t>]</a:t>
            </a:r>
            <a:endParaRPr lang="en-US" dirty="0"/>
          </a:p>
          <a:p>
            <a:r>
              <a:rPr lang="ja-JP" altLang="en-US"/>
              <a:t>对学习率（</a:t>
            </a:r>
            <a:r>
              <a:rPr lang="en-US" dirty="0"/>
              <a:t>LR）</a:t>
            </a:r>
            <a:r>
              <a:rPr lang="ja-JP" altLang="en-US"/>
              <a:t>敏感</a:t>
            </a:r>
            <a:endParaRPr lang="en-US" altLang="ja-JP" dirty="0"/>
          </a:p>
          <a:p>
            <a:pPr lvl="1"/>
            <a:r>
              <a:rPr lang="ja-JP" altLang="en-US"/>
              <a:t>不够小的</a:t>
            </a:r>
            <a:r>
              <a:rPr lang="zh-CN" altLang="en-US" dirty="0"/>
              <a:t> </a:t>
            </a:r>
            <a:r>
              <a:rPr lang="en-US" dirty="0"/>
              <a:t>LR  -&gt;</a:t>
            </a:r>
            <a:r>
              <a:rPr lang="zh-CN" altLang="en-US" dirty="0"/>
              <a:t> </a:t>
            </a:r>
            <a:r>
              <a:rPr lang="ja-JP" altLang="en-US"/>
              <a:t>更大的权重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更大的梯度</a:t>
            </a:r>
          </a:p>
          <a:p>
            <a:pPr lvl="1"/>
            <a:r>
              <a:rPr lang="ja-JP" altLang="en-US"/>
              <a:t>太小的</a:t>
            </a:r>
            <a:r>
              <a:rPr lang="zh-CN" altLang="en-US" dirty="0"/>
              <a:t> </a:t>
            </a:r>
            <a:r>
              <a:rPr lang="en-US" dirty="0"/>
              <a:t>LR  </a:t>
            </a:r>
            <a:r>
              <a:rPr lang="en-US" altLang="zh-CN" dirty="0"/>
              <a:t>-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/>
              <a:t>模型训练没有进展</a:t>
            </a:r>
          </a:p>
          <a:p>
            <a:pPr lvl="1"/>
            <a:r>
              <a:rPr lang="ja-JP" altLang="en-US"/>
              <a:t>可能需要在训练期间大幅改变</a:t>
            </a:r>
            <a:r>
              <a:rPr lang="zh-CN" altLang="en-US" dirty="0"/>
              <a:t> </a:t>
            </a:r>
            <a:r>
              <a:rPr lang="en-US" dirty="0"/>
              <a:t>LR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梯度消失</a:t>
            </a:r>
            <a:endParaRPr dirty="0"/>
          </a:p>
        </p:txBody>
      </p:sp>
      <p:sp>
        <p:nvSpPr>
          <p:cNvPr id="193" name="Use sigmoid as the activation funct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使用</a:t>
            </a:r>
            <a:r>
              <a:rPr lang="en-US" dirty="0"/>
              <a:t>sigmoid</a:t>
            </a:r>
            <a:r>
              <a:rPr lang="ja-JP" altLang="en-US"/>
              <a:t>作为激活函数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blipFill>
                <a:blip r:embed="rId2"/>
                <a:stretch>
                  <a:fillRect l="-3731" r="-11194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Equation"/>
              <p:cNvSpPr txBox="1"/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blipFill>
                <a:blip r:embed="rId3"/>
                <a:stretch>
                  <a:fillRect l="-2632" r="-24211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678" y="2368087"/>
            <a:ext cx="5108644" cy="26093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mall gradients"/>
          <p:cNvSpPr/>
          <p:nvPr/>
        </p:nvSpPr>
        <p:spPr>
          <a:xfrm>
            <a:off x="5804627" y="35271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  <p:sp>
        <p:nvSpPr>
          <p:cNvPr id="198" name="Small gradients"/>
          <p:cNvSpPr/>
          <p:nvPr/>
        </p:nvSpPr>
        <p:spPr>
          <a:xfrm>
            <a:off x="2507364" y="35017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1334</Words>
  <Application>Microsoft Office PowerPoint</Application>
  <PresentationFormat>全屏显示(16:9)</PresentationFormat>
  <Paragraphs>256</Paragraphs>
  <Slides>36</Slides>
  <Notes>0</Notes>
  <HiddenSlides>21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Menlo</vt:lpstr>
      <vt:lpstr>Arial</vt:lpstr>
      <vt:lpstr>Cambria Math</vt:lpstr>
      <vt:lpstr>DeckTemplate-AWS</vt:lpstr>
      <vt:lpstr>PowerPoint 演示文稿</vt:lpstr>
      <vt:lpstr>概要</vt:lpstr>
      <vt:lpstr>数值稳定性</vt:lpstr>
      <vt:lpstr>神经网络的梯度</vt:lpstr>
      <vt:lpstr>深度神经网络的两个问题</vt:lpstr>
      <vt:lpstr>例子： MLP</vt:lpstr>
      <vt:lpstr>梯度爆炸</vt:lpstr>
      <vt:lpstr>梯度爆炸的问题</vt:lpstr>
      <vt:lpstr>梯度消失</vt:lpstr>
      <vt:lpstr>梯度消失</vt:lpstr>
      <vt:lpstr>梯度消失的问题</vt:lpstr>
      <vt:lpstr>稳定模型训练</vt:lpstr>
      <vt:lpstr>稳定模型训练</vt:lpstr>
      <vt:lpstr>权重初始化</vt:lpstr>
      <vt:lpstr>Xavier 初始化</vt:lpstr>
      <vt:lpstr>激活函数</vt:lpstr>
      <vt:lpstr>回顾激活函数</vt:lpstr>
      <vt:lpstr>深度学习之硬件</vt:lpstr>
      <vt:lpstr>GPU</vt:lpstr>
      <vt:lpstr>Intel i7-6700K</vt:lpstr>
      <vt:lpstr>提高CPU利用率 – 一</vt:lpstr>
      <vt:lpstr>案例分析</vt:lpstr>
      <vt:lpstr>提高CPU利用率 -- 二</vt:lpstr>
      <vt:lpstr>案例分析</vt:lpstr>
      <vt:lpstr>Nvidia Titan X (Pascal)</vt:lpstr>
      <vt:lpstr>提高GPU利用率 </vt:lpstr>
      <vt:lpstr>如何购买 GPUs</vt:lpstr>
      <vt:lpstr>CPU 与 GPU</vt:lpstr>
      <vt:lpstr>CPU/GPU 带宽</vt:lpstr>
      <vt:lpstr>CPUs 与 GPUs</vt:lpstr>
      <vt:lpstr>CPU/GPU 上编程</vt:lpstr>
      <vt:lpstr>数字信号处理器</vt:lpstr>
      <vt:lpstr>现场可编程门阵列（FPGA）</vt:lpstr>
      <vt:lpstr>AI ASIC</vt:lpstr>
      <vt:lpstr>PowerPoint 演示文稿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linC</cp:lastModifiedBy>
  <cp:revision>113</cp:revision>
  <dcterms:modified xsi:type="dcterms:W3CDTF">2023-03-26T14:18:29Z</dcterms:modified>
</cp:coreProperties>
</file>